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 Slab"/>
      <p:regular r:id="rId13"/>
      <p:bold r:id="rId14"/>
    </p:embeddedFont>
    <p:embeddedFont>
      <p:font typeface="Roboto"/>
      <p:regular r:id="rId15"/>
      <p:bold r:id="rId16"/>
      <p:italic r:id="rId17"/>
      <p:boldItalic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Валерия Мосеевская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Slab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font" Target="fonts/RobotoSlab-bold.fntdata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0-21T11:38:37.981">
    <p:pos x="6000" y="0"/>
    <p:text>Всё та же няшность, но про мобильную версию (которой нет, но она работает)</p:text>
  </p:cm>
</p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Shape 6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1524800" y="672606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med" w="med" type="none"/>
            <a:tailEnd len="med" w="med" type="none"/>
          </a:ln>
        </p:spPr>
      </p:sp>
      <p:sp>
        <p:nvSpPr>
          <p:cNvPr id="11" name="Shape 11"/>
          <p:cNvSpPr/>
          <p:nvPr/>
        </p:nvSpPr>
        <p:spPr>
          <a:xfrm rot="10800000">
            <a:off x="6537563" y="3342925"/>
            <a:ext cx="1081625" cy="1124950"/>
          </a:xfrm>
          <a:custGeom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med" w="med" type="none"/>
            <a:tailEnd len="med" w="med" type="none"/>
          </a:ln>
        </p:spPr>
      </p:sp>
      <p:cxnSp>
        <p:nvCxnSpPr>
          <p:cNvPr id="12" name="Shape 1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" name="Shape 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000"/>
            </a:lvl1pPr>
            <a:lvl2pPr lvl="1" algn="ctr">
              <a:spcBef>
                <a:spcPts val="0"/>
              </a:spcBef>
              <a:buSzPct val="100000"/>
              <a:defRPr sz="4000"/>
            </a:lvl2pPr>
            <a:lvl3pPr lvl="2" algn="ctr">
              <a:spcBef>
                <a:spcPts val="0"/>
              </a:spcBef>
              <a:buSzPct val="100000"/>
              <a:defRPr sz="4000"/>
            </a:lvl3pPr>
            <a:lvl4pPr lvl="3" algn="ctr">
              <a:spcBef>
                <a:spcPts val="0"/>
              </a:spcBef>
              <a:buSzPct val="100000"/>
              <a:defRPr sz="4000"/>
            </a:lvl4pPr>
            <a:lvl5pPr lvl="4" algn="ctr">
              <a:spcBef>
                <a:spcPts val="0"/>
              </a:spcBef>
              <a:buSzPct val="100000"/>
              <a:defRPr sz="4000"/>
            </a:lvl5pPr>
            <a:lvl6pPr lvl="5" algn="ctr">
              <a:spcBef>
                <a:spcPts val="0"/>
              </a:spcBef>
              <a:buSzPct val="100000"/>
              <a:defRPr sz="4000"/>
            </a:lvl6pPr>
            <a:lvl7pPr lvl="6" algn="ctr">
              <a:spcBef>
                <a:spcPts val="0"/>
              </a:spcBef>
              <a:buSzPct val="100000"/>
              <a:defRPr sz="4000"/>
            </a:lvl7pPr>
            <a:lvl8pPr lvl="7" algn="ctr">
              <a:spcBef>
                <a:spcPts val="0"/>
              </a:spcBef>
              <a:buSzPct val="100000"/>
              <a:defRPr sz="4000"/>
            </a:lvl8pPr>
            <a:lvl9pPr lvl="8" algn="ctr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4" name="Shape 54"/>
          <p:cNvSpPr txBox="1"/>
          <p:nvPr>
            <p:ph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5"/>
              </a:buClr>
              <a:buSzPct val="100000"/>
              <a:defRPr sz="130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Shape 17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Shape 18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hape 21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" name="Shape 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hape 26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" name="Shape 2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9" name="Shape 29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hape 35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Shape 36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41" name="Shape 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4" name="Shape 44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5" name="Shape 45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algn="ctr">
              <a:spcBef>
                <a:spcPts val="0"/>
              </a:spcBef>
              <a:buSzPct val="100000"/>
              <a:defRPr sz="3800"/>
            </a:lvl1pPr>
            <a:lvl2pPr lvl="1" algn="ctr">
              <a:spcBef>
                <a:spcPts val="0"/>
              </a:spcBef>
              <a:buSzPct val="100000"/>
              <a:defRPr sz="3800"/>
            </a:lvl2pPr>
            <a:lvl3pPr lvl="2" algn="ctr">
              <a:spcBef>
                <a:spcPts val="0"/>
              </a:spcBef>
              <a:buSzPct val="100000"/>
              <a:defRPr sz="3800"/>
            </a:lvl3pPr>
            <a:lvl4pPr lvl="3" algn="ctr">
              <a:spcBef>
                <a:spcPts val="0"/>
              </a:spcBef>
              <a:buSzPct val="100000"/>
              <a:defRPr sz="3800"/>
            </a:lvl4pPr>
            <a:lvl5pPr lvl="4" algn="ctr">
              <a:spcBef>
                <a:spcPts val="0"/>
              </a:spcBef>
              <a:buSzPct val="100000"/>
              <a:defRPr sz="3800"/>
            </a:lvl5pPr>
            <a:lvl6pPr lvl="5" algn="ctr">
              <a:spcBef>
                <a:spcPts val="0"/>
              </a:spcBef>
              <a:buSzPct val="100000"/>
              <a:defRPr sz="3800"/>
            </a:lvl6pPr>
            <a:lvl7pPr lvl="6" algn="ctr">
              <a:spcBef>
                <a:spcPts val="0"/>
              </a:spcBef>
              <a:buSzPct val="100000"/>
              <a:defRPr sz="3800"/>
            </a:lvl7pPr>
            <a:lvl8pPr lvl="7" algn="ctr">
              <a:spcBef>
                <a:spcPts val="0"/>
              </a:spcBef>
              <a:buSzPct val="100000"/>
              <a:defRPr sz="3800"/>
            </a:lvl8pPr>
            <a:lvl9pPr lvl="8" algn="ctr">
              <a:spcBef>
                <a:spcPts val="0"/>
              </a:spcBef>
              <a:buSzPct val="100000"/>
              <a:defRPr sz="3800"/>
            </a:lvl9pPr>
          </a:lstStyle>
          <a:p/>
        </p:txBody>
      </p:sp>
      <p:sp>
        <p:nvSpPr>
          <p:cNvPr id="46" name="Shape 46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ct val="1000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Shape 4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Shape 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SzPct val="1000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1"/>
              </a:buClr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ordnetweb.princeton.edu/perl/webwn?s=valley&amp;sub=Search+WordNet&amp;o2=1&amp;o0=1&amp;o8=1&amp;o1=1&amp;o7=&amp;o5=&amp;o9=&amp;o6=&amp;o3=&amp;o4=&amp;h=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comments" Target="../comments/comment1.xml"/><Relationship Id="rId4" Type="http://schemas.openxmlformats.org/officeDocument/2006/relationships/image" Target="../media/image8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visuwords.com/" TargetMode="External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Visuwords</a:t>
            </a:r>
          </a:p>
          <a:p>
            <a:pPr lvl="0">
              <a:spcBef>
                <a:spcPts val="0"/>
              </a:spcBef>
              <a:buNone/>
            </a:pPr>
            <a:r>
              <a:rPr lang="ru" sz="3000"/>
              <a:t>(Princeton University’s WordNet)</a:t>
            </a:r>
          </a:p>
        </p:txBody>
      </p:sp>
      <p:sp>
        <p:nvSpPr>
          <p:cNvPr id="64" name="Shape 64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2000"/>
              <a:t>Выполнили: Левченко Варвара и Мосеевская Валерия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/>
          <p:nvPr>
            <p:ph type="title"/>
          </p:nvPr>
        </p:nvSpPr>
        <p:spPr>
          <a:xfrm>
            <a:off x="387900" y="1196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Princeton University’s </a:t>
            </a:r>
            <a:r>
              <a:rPr lang="ru" u="sng">
                <a:solidFill>
                  <a:schemeClr val="hlink"/>
                </a:solidFill>
                <a:hlinkClick r:id="rId3"/>
              </a:rPr>
              <a:t>WordNet</a:t>
            </a:r>
          </a:p>
        </p:txBody>
      </p:sp>
      <p:sp>
        <p:nvSpPr>
          <p:cNvPr id="70" name="Shape 70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лингвисты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филологи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студенты</a:t>
            </a:r>
          </a:p>
        </p:txBody>
      </p:sp>
      <p:sp>
        <p:nvSpPr>
          <p:cNvPr id="71" name="Shape 71"/>
          <p:cNvSpPr txBox="1"/>
          <p:nvPr/>
        </p:nvSpPr>
        <p:spPr>
          <a:xfrm>
            <a:off x="1558825" y="882725"/>
            <a:ext cx="24363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Задачи:</a:t>
            </a:r>
          </a:p>
        </p:txBody>
      </p:sp>
      <p:sp>
        <p:nvSpPr>
          <p:cNvPr id="72" name="Shape 72"/>
          <p:cNvSpPr txBox="1"/>
          <p:nvPr/>
        </p:nvSpPr>
        <p:spPr>
          <a:xfrm>
            <a:off x="5825625" y="882725"/>
            <a:ext cx="2436300" cy="53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24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rPr>
              <a:t>Аудитория: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определение семантических отношений между словами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частотность употребления слов и выражений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-"/>
            </a:pPr>
            <a:r>
              <a:rPr lang="ru" sz="2000"/>
              <a:t>контекст употребления того или иного слова из synset’а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ru" sz="2400"/>
              <a:t>ученики школ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ru" sz="2400"/>
              <a:t>студенты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ru" sz="2400"/>
              <a:t>учителя </a:t>
            </a:r>
          </a:p>
          <a:p>
            <a:pPr indent="-381000" lvl="0" marL="457200">
              <a:spcBef>
                <a:spcPts val="0"/>
              </a:spcBef>
              <a:buSzPct val="100000"/>
              <a:buChar char="-"/>
            </a:pPr>
            <a:r>
              <a:rPr lang="ru" sz="2400"/>
              <a:t>писатели, журналисты</a:t>
            </a:r>
          </a:p>
        </p:txBody>
      </p:sp>
      <p:sp>
        <p:nvSpPr>
          <p:cNvPr id="79" name="Shape 79"/>
          <p:cNvSpPr txBox="1"/>
          <p:nvPr>
            <p:ph type="title"/>
          </p:nvPr>
        </p:nvSpPr>
        <p:spPr>
          <a:xfrm>
            <a:off x="1270500" y="458025"/>
            <a:ext cx="22347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3600"/>
              <a:t>Задачи:</a:t>
            </a:r>
          </a:p>
        </p:txBody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ru" sz="2400"/>
              <a:t>визуализация synset’ов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-"/>
            </a:pPr>
            <a:r>
              <a:rPr lang="ru" sz="2400"/>
              <a:t>поиск наиболее частотных вариантов </a:t>
            </a:r>
            <a:r>
              <a:rPr lang="ru" sz="2400"/>
              <a:t>употребления слов в том или ином контексте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/>
          <p:cNvSpPr txBox="1"/>
          <p:nvPr>
            <p:ph type="title"/>
          </p:nvPr>
        </p:nvSpPr>
        <p:spPr>
          <a:xfrm>
            <a:off x="5311950" y="458025"/>
            <a:ext cx="28884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3600"/>
              <a:t>Аудитория: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2400"/>
              <a:t>Домашняя страница 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500" y="186225"/>
            <a:ext cx="7104169" cy="40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Shape 88"/>
          <p:cNvSpPr/>
          <p:nvPr/>
        </p:nvSpPr>
        <p:spPr>
          <a:xfrm>
            <a:off x="6767775" y="4020125"/>
            <a:ext cx="2199600" cy="700500"/>
          </a:xfrm>
          <a:prstGeom prst="wedgeRectCallout">
            <a:avLst>
              <a:gd fmla="val -168458" name="adj1"/>
              <a:gd fmla="val -75614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240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Инструкция</a:t>
            </a:r>
          </a:p>
        </p:txBody>
      </p:sp>
      <p:sp>
        <p:nvSpPr>
          <p:cNvPr id="89" name="Shape 89"/>
          <p:cNvSpPr/>
          <p:nvPr/>
        </p:nvSpPr>
        <p:spPr>
          <a:xfrm>
            <a:off x="5938875" y="3028575"/>
            <a:ext cx="3028500" cy="598800"/>
          </a:xfrm>
          <a:prstGeom prst="wedgeRectCallout">
            <a:avLst>
              <a:gd fmla="val -93577" name="adj1"/>
              <a:gd fmla="val -106513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2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Начало работы</a:t>
            </a:r>
          </a:p>
        </p:txBody>
      </p:sp>
      <p:sp>
        <p:nvSpPr>
          <p:cNvPr id="90" name="Shape 90"/>
          <p:cNvSpPr/>
          <p:nvPr/>
        </p:nvSpPr>
        <p:spPr>
          <a:xfrm>
            <a:off x="7258575" y="2037025"/>
            <a:ext cx="1708800" cy="598800"/>
          </a:xfrm>
          <a:prstGeom prst="wedgeRectCallout">
            <a:avLst>
              <a:gd fmla="val -49018" name="adj1"/>
              <a:gd fmla="val -305419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Меню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97783" cy="3928924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Shape 96"/>
          <p:cNvSpPr/>
          <p:nvPr/>
        </p:nvSpPr>
        <p:spPr>
          <a:xfrm>
            <a:off x="507575" y="3586925"/>
            <a:ext cx="3519300" cy="744600"/>
          </a:xfrm>
          <a:prstGeom prst="wedgeRectCallout">
            <a:avLst>
              <a:gd fmla="val 77883" name="adj1"/>
              <a:gd fmla="val -356759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Начало работы</a:t>
            </a:r>
          </a:p>
        </p:txBody>
      </p:sp>
      <p:sp>
        <p:nvSpPr>
          <p:cNvPr id="97" name="Shape 97"/>
          <p:cNvSpPr/>
          <p:nvPr/>
        </p:nvSpPr>
        <p:spPr>
          <a:xfrm>
            <a:off x="4788200" y="3857625"/>
            <a:ext cx="3874500" cy="829200"/>
          </a:xfrm>
          <a:prstGeom prst="wedgeRectCallout">
            <a:avLst>
              <a:gd fmla="val -22926" name="adj1"/>
              <a:gd fmla="val -284651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24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Ссылка на подробную инструкцию</a:t>
            </a:r>
          </a:p>
        </p:txBody>
      </p:sp>
      <p:sp>
        <p:nvSpPr>
          <p:cNvPr id="98" name="Shape 98"/>
          <p:cNvSpPr/>
          <p:nvPr/>
        </p:nvSpPr>
        <p:spPr>
          <a:xfrm>
            <a:off x="6717000" y="2089500"/>
            <a:ext cx="2216400" cy="964500"/>
          </a:xfrm>
          <a:prstGeom prst="wedgeRectCallout">
            <a:avLst>
              <a:gd fmla="val -40839" name="adj1"/>
              <a:gd fmla="val -235065" name="adj2"/>
            </a:avLst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ru" sz="30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Область ввода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>
            <p:ph idx="1" type="body"/>
          </p:nvPr>
        </p:nvSpPr>
        <p:spPr>
          <a:xfrm>
            <a:off x="319500" y="4233725"/>
            <a:ext cx="8580000" cy="5988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Вариант со смартфона </a:t>
            </a:r>
            <a:r>
              <a:rPr b="1" lang="ru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–</a:t>
            </a:r>
            <a:r>
              <a:rPr lang="ru"/>
              <a:t> </a:t>
            </a:r>
            <a:r>
              <a:rPr lang="ru"/>
              <a:t>те же возможности, то же удобство. Amazing.</a:t>
            </a:r>
          </a:p>
        </p:txBody>
      </p:sp>
      <p:pic>
        <p:nvPicPr>
          <p:cNvPr id="104" name="Shape 10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5325" y="304800"/>
            <a:ext cx="2290547" cy="3928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306872" y="304800"/>
            <a:ext cx="2530255" cy="39289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Shape 10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58126" y="304800"/>
            <a:ext cx="2532521" cy="39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Примеры </a:t>
            </a:r>
            <a:r>
              <a:rPr lang="ru" u="sng">
                <a:solidFill>
                  <a:schemeClr val="hlink"/>
                </a:solidFill>
                <a:hlinkClick r:id="rId3"/>
              </a:rPr>
              <a:t>запросов</a:t>
            </a:r>
          </a:p>
        </p:txBody>
      </p:sp>
      <p:pic>
        <p:nvPicPr>
          <p:cNvPr id="112" name="Shape 112"/>
          <p:cNvPicPr preferRelativeResize="0"/>
          <p:nvPr/>
        </p:nvPicPr>
        <p:blipFill rotWithShape="1">
          <a:blip r:embed="rId4">
            <a:alphaModFix/>
          </a:blip>
          <a:srcRect b="-104009" l="-100000" r="100000" t="104009"/>
          <a:stretch/>
        </p:blipFill>
        <p:spPr>
          <a:xfrm>
            <a:off x="4519325" y="2099539"/>
            <a:ext cx="3999900" cy="25051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30525" y="2125675"/>
            <a:ext cx="3999846" cy="250510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Shape 114"/>
          <p:cNvSpPr txBox="1"/>
          <p:nvPr>
            <p:ph idx="1" type="body"/>
          </p:nvPr>
        </p:nvSpPr>
        <p:spPr>
          <a:xfrm>
            <a:off x="252525" y="1513425"/>
            <a:ext cx="3999900" cy="84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457200" rtl="0" algn="ctr">
              <a:lnSpc>
                <a:spcPct val="100000"/>
              </a:lnSpc>
              <a:spcBef>
                <a:spcPts val="0"/>
              </a:spcBef>
              <a:spcAft>
                <a:spcPts val="40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“refreshingly”</a:t>
            </a:r>
          </a:p>
        </p:txBody>
      </p:sp>
      <p:sp>
        <p:nvSpPr>
          <p:cNvPr id="115" name="Shape 115"/>
          <p:cNvSpPr txBox="1"/>
          <p:nvPr>
            <p:ph idx="2" type="body"/>
          </p:nvPr>
        </p:nvSpPr>
        <p:spPr>
          <a:xfrm>
            <a:off x="4756200" y="1513425"/>
            <a:ext cx="3999900" cy="1302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 algn="ctr">
              <a:spcBef>
                <a:spcPts val="0"/>
              </a:spcBef>
              <a:spcAft>
                <a:spcPts val="400"/>
              </a:spcAft>
              <a:buNone/>
            </a:pPr>
            <a:r>
              <a:rPr b="1" lang="ru" sz="1800">
                <a:latin typeface="Courier New"/>
                <a:ea typeface="Courier New"/>
                <a:cs typeface="Courier New"/>
                <a:sym typeface="Courier New"/>
              </a:rPr>
              <a:t>“sputnik”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87900" y="2135475"/>
            <a:ext cx="4214525" cy="24854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